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260" r:id="rId5"/>
    <p:sldId id="266" r:id="rId6"/>
    <p:sldId id="259" r:id="rId7"/>
    <p:sldId id="268" r:id="rId8"/>
    <p:sldId id="262" r:id="rId9"/>
    <p:sldId id="263" r:id="rId10"/>
    <p:sldId id="264" r:id="rId11"/>
    <p:sldId id="267" r:id="rId12"/>
    <p:sldId id="261" r:id="rId13"/>
    <p:sldId id="270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5A47"/>
    <a:srgbClr val="33CCFF"/>
    <a:srgbClr val="C79A59"/>
    <a:srgbClr val="666666"/>
    <a:srgbClr val="4F4F4F"/>
    <a:srgbClr val="E48080"/>
    <a:srgbClr val="F04906"/>
    <a:srgbClr val="CB3E05"/>
    <a:srgbClr val="6985DD"/>
    <a:srgbClr val="82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3" autoAdjust="0"/>
    <p:restoredTop sz="94658" autoAdjust="0"/>
  </p:normalViewPr>
  <p:slideViewPr>
    <p:cSldViewPr>
      <p:cViewPr varScale="1">
        <p:scale>
          <a:sx n="92" d="100"/>
          <a:sy n="92" d="100"/>
        </p:scale>
        <p:origin x="17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7C395-19C2-4A50-8568-1A87368BDBE4}" type="datetimeFigureOut">
              <a:rPr lang="it-IT" smtClean="0"/>
              <a:pPr/>
              <a:t>01/06/19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0C502-1678-4476-A62F-6FF75DA7DC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164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C502-1678-4476-A62F-6FF75DA7DCE0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96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8DF1-536C-48CA-9DFA-951F692D81E1}" type="datetimeFigureOut">
              <a:rPr lang="it-IT" smtClean="0"/>
              <a:pPr/>
              <a:t>01/06/19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47F6-69D2-487D-BF8A-80D695BF61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8DF1-536C-48CA-9DFA-951F692D81E1}" type="datetimeFigureOut">
              <a:rPr lang="it-IT" smtClean="0"/>
              <a:pPr/>
              <a:t>01/06/19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47F6-69D2-487D-BF8A-80D695BF61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8DF1-536C-48CA-9DFA-951F692D81E1}" type="datetimeFigureOut">
              <a:rPr lang="it-IT" smtClean="0"/>
              <a:pPr/>
              <a:t>01/06/19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47F6-69D2-487D-BF8A-80D695BF61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8DF1-536C-48CA-9DFA-951F692D81E1}" type="datetimeFigureOut">
              <a:rPr lang="it-IT" smtClean="0"/>
              <a:pPr/>
              <a:t>01/06/19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47F6-69D2-487D-BF8A-80D695BF61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8DF1-536C-48CA-9DFA-951F692D81E1}" type="datetimeFigureOut">
              <a:rPr lang="it-IT" smtClean="0"/>
              <a:pPr/>
              <a:t>01/06/19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47F6-69D2-487D-BF8A-80D695BF61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8DF1-536C-48CA-9DFA-951F692D81E1}" type="datetimeFigureOut">
              <a:rPr lang="it-IT" smtClean="0"/>
              <a:pPr/>
              <a:t>01/06/19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47F6-69D2-487D-BF8A-80D695BF61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8DF1-536C-48CA-9DFA-951F692D81E1}" type="datetimeFigureOut">
              <a:rPr lang="it-IT" smtClean="0"/>
              <a:pPr/>
              <a:t>01/06/19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47F6-69D2-487D-BF8A-80D695BF61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8DF1-536C-48CA-9DFA-951F692D81E1}" type="datetimeFigureOut">
              <a:rPr lang="it-IT" smtClean="0"/>
              <a:pPr/>
              <a:t>01/06/19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47F6-69D2-487D-BF8A-80D695BF61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8DF1-536C-48CA-9DFA-951F692D81E1}" type="datetimeFigureOut">
              <a:rPr lang="it-IT" smtClean="0"/>
              <a:pPr/>
              <a:t>01/06/19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47F6-69D2-487D-BF8A-80D695BF61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8DF1-536C-48CA-9DFA-951F692D81E1}" type="datetimeFigureOut">
              <a:rPr lang="it-IT" smtClean="0"/>
              <a:pPr/>
              <a:t>01/06/19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47F6-69D2-487D-BF8A-80D695BF61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8DF1-536C-48CA-9DFA-951F692D81E1}" type="datetimeFigureOut">
              <a:rPr lang="it-IT" smtClean="0"/>
              <a:pPr/>
              <a:t>01/06/19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F47F6-69D2-487D-BF8A-80D695BF610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38DF1-536C-48CA-9DFA-951F692D81E1}" type="datetimeFigureOut">
              <a:rPr lang="it-IT" smtClean="0"/>
              <a:pPr/>
              <a:t>01/06/19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F47F6-69D2-487D-BF8A-80D695BF610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isultati immagini per pietre d'inciam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0"/>
            <a:ext cx="5616624" cy="1700808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  <a:cs typeface="Carlito" pitchFamily="34" charset="0"/>
              </a:rPr>
              <a:t>Le pietre d’inciampo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flipH="1" flipV="1">
            <a:off x="1233343" y="2276872"/>
            <a:ext cx="45719" cy="144016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51520" y="4919008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/>
              </a:rPr>
              <a:t>»Un uomo viene dimenticato soltanto quando viene dimenticato il suo nome".  </a:t>
            </a:r>
          </a:p>
          <a:p>
            <a:r>
              <a:rPr lang="it-IT" sz="2800" i="1" dirty="0">
                <a:solidFill>
                  <a:schemeClr val="bg1"/>
                </a:solidFill>
                <a:latin typeface="Harlow Solid Italic"/>
              </a:rPr>
              <a:t>Talmud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692525-D9EA-984B-B4AF-C66F85DF60E6}"/>
              </a:ext>
            </a:extLst>
          </p:cNvPr>
          <p:cNvSpPr txBox="1"/>
          <p:nvPr/>
        </p:nvSpPr>
        <p:spPr>
          <a:xfrm>
            <a:off x="6804248" y="188640"/>
            <a:ext cx="233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I.I.S. «L. DA VINCI» DI  MACCARESE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F31653-D856-B64F-8AEE-AAF316FDD69D}"/>
              </a:ext>
            </a:extLst>
          </p:cNvPr>
          <p:cNvSpPr txBox="1"/>
          <p:nvPr/>
        </p:nvSpPr>
        <p:spPr>
          <a:xfrm>
            <a:off x="7308304" y="3277098"/>
            <a:ext cx="168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PON 2014-2020</a:t>
            </a:r>
          </a:p>
          <a:p>
            <a:r>
              <a:rPr lang="it-IT" b="1" dirty="0">
                <a:solidFill>
                  <a:schemeClr val="bg1"/>
                </a:solidFill>
              </a:rPr>
              <a:t>«DALLA MEMORIA ALL’IMPEGNO»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Le pietre d’inciampo a Venezia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112568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it-IT" dirty="0">
                <a:solidFill>
                  <a:schemeClr val="bg1"/>
                </a:solidFill>
              </a:rPr>
              <a:t>A </a:t>
            </a:r>
            <a:r>
              <a:rPr lang="it-IT" b="1" dirty="0">
                <a:solidFill>
                  <a:schemeClr val="bg1"/>
                </a:solidFill>
              </a:rPr>
              <a:t>Venezia</a:t>
            </a:r>
            <a:r>
              <a:rPr lang="it-IT" dirty="0">
                <a:solidFill>
                  <a:schemeClr val="bg1"/>
                </a:solidFill>
              </a:rPr>
              <a:t> l’iniziativa </a:t>
            </a:r>
          </a:p>
          <a:p>
            <a:pPr algn="r">
              <a:buNone/>
            </a:pPr>
            <a:r>
              <a:rPr lang="it-IT" dirty="0">
                <a:solidFill>
                  <a:schemeClr val="bg1"/>
                </a:solidFill>
              </a:rPr>
              <a:t>è cominciata nel 2014,</a:t>
            </a:r>
          </a:p>
          <a:p>
            <a:pPr algn="r">
              <a:buNone/>
            </a:pPr>
            <a:r>
              <a:rPr lang="it-IT" dirty="0">
                <a:solidFill>
                  <a:schemeClr val="bg1"/>
                </a:solidFill>
              </a:rPr>
              <a:t>con la posa delle prime</a:t>
            </a:r>
          </a:p>
          <a:p>
            <a:pPr algn="r">
              <a:buNone/>
            </a:pPr>
            <a:r>
              <a:rPr lang="it-IT" dirty="0">
                <a:solidFill>
                  <a:schemeClr val="bg1"/>
                </a:solidFill>
              </a:rPr>
              <a:t> dodici pietre nel</a:t>
            </a:r>
          </a:p>
          <a:p>
            <a:pPr algn="r">
              <a:buNone/>
            </a:pPr>
            <a:r>
              <a:rPr lang="it-IT" dirty="0">
                <a:solidFill>
                  <a:schemeClr val="bg1"/>
                </a:solidFill>
              </a:rPr>
              <a:t> sestiere di </a:t>
            </a:r>
            <a:r>
              <a:rPr lang="it-IT" b="1" dirty="0" err="1">
                <a:solidFill>
                  <a:schemeClr val="bg1"/>
                </a:solidFill>
              </a:rPr>
              <a:t>Cannaregio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it-IT" dirty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it-IT" dirty="0">
              <a:solidFill>
                <a:schemeClr val="bg1"/>
              </a:solidFill>
            </a:endParaRPr>
          </a:p>
          <a:p>
            <a:pPr>
              <a:buNone/>
            </a:pPr>
            <a:endParaRPr lang="it-IT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dirty="0">
                <a:solidFill>
                  <a:schemeClr val="bg1"/>
                </a:solidFill>
              </a:rPr>
              <a:t>Negli anni successivi l’iniziativa è proseguita con </a:t>
            </a:r>
          </a:p>
          <a:p>
            <a:pPr>
              <a:buNone/>
            </a:pPr>
            <a:r>
              <a:rPr lang="it-IT" dirty="0">
                <a:solidFill>
                  <a:schemeClr val="bg1"/>
                </a:solidFill>
              </a:rPr>
              <a:t>la posa di altre sessantuno pietre, nell’ambito delle attività commemorative per la “Giornata della Memoria”.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3672408" cy="347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Le pietre d’inciampo a Parma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196752"/>
            <a:ext cx="8748464" cy="50405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>
                <a:solidFill>
                  <a:schemeClr val="bg1"/>
                </a:solidFill>
              </a:rPr>
              <a:t>A partire dal </a:t>
            </a:r>
            <a:r>
              <a:rPr lang="it-IT" b="1" dirty="0">
                <a:solidFill>
                  <a:schemeClr val="bg1"/>
                </a:solidFill>
              </a:rPr>
              <a:t>2017</a:t>
            </a:r>
            <a:r>
              <a:rPr lang="it-IT" dirty="0">
                <a:solidFill>
                  <a:schemeClr val="bg1"/>
                </a:solidFill>
              </a:rPr>
              <a:t>,</a:t>
            </a:r>
          </a:p>
          <a:p>
            <a:pPr>
              <a:buNone/>
            </a:pPr>
            <a:r>
              <a:rPr lang="it-IT" dirty="0">
                <a:solidFill>
                  <a:schemeClr val="bg1"/>
                </a:solidFill>
              </a:rPr>
              <a:t> il progetto di </a:t>
            </a:r>
            <a:r>
              <a:rPr lang="it-IT" b="1" dirty="0">
                <a:solidFill>
                  <a:schemeClr val="bg1"/>
                </a:solidFill>
              </a:rPr>
              <a:t>“memoria </a:t>
            </a:r>
          </a:p>
          <a:p>
            <a:pPr>
              <a:buNone/>
            </a:pPr>
            <a:r>
              <a:rPr lang="it-IT" b="1" dirty="0">
                <a:solidFill>
                  <a:schemeClr val="bg1"/>
                </a:solidFill>
              </a:rPr>
              <a:t>diffusa”</a:t>
            </a:r>
            <a:r>
              <a:rPr lang="it-IT" dirty="0">
                <a:solidFill>
                  <a:schemeClr val="bg1"/>
                </a:solidFill>
              </a:rPr>
              <a:t> delle </a:t>
            </a:r>
          </a:p>
          <a:p>
            <a:pPr>
              <a:buNone/>
            </a:pPr>
            <a:r>
              <a:rPr lang="it-IT" i="1" dirty="0" err="1">
                <a:solidFill>
                  <a:schemeClr val="bg1"/>
                </a:solidFill>
              </a:rPr>
              <a:t>Stolpersteine</a:t>
            </a:r>
            <a:r>
              <a:rPr lang="it-IT" dirty="0">
                <a:solidFill>
                  <a:schemeClr val="bg1"/>
                </a:solidFill>
              </a:rPr>
              <a:t> è stato </a:t>
            </a:r>
          </a:p>
          <a:p>
            <a:pPr>
              <a:buNone/>
            </a:pPr>
            <a:r>
              <a:rPr lang="it-IT" dirty="0">
                <a:solidFill>
                  <a:schemeClr val="bg1"/>
                </a:solidFill>
              </a:rPr>
              <a:t>avviato anche a </a:t>
            </a:r>
            <a:r>
              <a:rPr lang="it-IT" b="1" dirty="0">
                <a:solidFill>
                  <a:schemeClr val="bg1"/>
                </a:solidFill>
              </a:rPr>
              <a:t>Parma</a:t>
            </a:r>
            <a:r>
              <a:rPr lang="it-IT" dirty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it-IT" dirty="0">
                <a:solidFill>
                  <a:schemeClr val="bg1"/>
                </a:solidFill>
              </a:rPr>
              <a:t>Sono quindi stati incorporati, , </a:t>
            </a:r>
          </a:p>
          <a:p>
            <a:pPr>
              <a:buNone/>
            </a:pPr>
            <a:r>
              <a:rPr lang="it-IT" dirty="0">
                <a:solidFill>
                  <a:schemeClr val="bg1"/>
                </a:solidFill>
              </a:rPr>
              <a:t>nel selciato stradale della città, davanti alle ultime </a:t>
            </a:r>
          </a:p>
          <a:p>
            <a:pPr>
              <a:buNone/>
            </a:pPr>
            <a:r>
              <a:rPr lang="it-IT" dirty="0">
                <a:solidFill>
                  <a:schemeClr val="bg1"/>
                </a:solidFill>
              </a:rPr>
              <a:t>abitazioni delle vittime di deportazioni, i piccoli </a:t>
            </a:r>
          </a:p>
          <a:p>
            <a:pPr>
              <a:buNone/>
            </a:pPr>
            <a:r>
              <a:rPr lang="it-IT" dirty="0">
                <a:solidFill>
                  <a:schemeClr val="bg1"/>
                </a:solidFill>
              </a:rPr>
              <a:t>blocchi in pietra ricoperti con una piastra di ottone su </a:t>
            </a:r>
          </a:p>
          <a:p>
            <a:pPr>
              <a:buNone/>
            </a:pPr>
            <a:r>
              <a:rPr lang="it-IT" dirty="0">
                <a:solidFill>
                  <a:schemeClr val="bg1"/>
                </a:solidFill>
              </a:rPr>
              <a:t>cui sono incisi i dati delle vittime ricordate.</a:t>
            </a:r>
          </a:p>
          <a:p>
            <a:endParaRPr lang="it-IT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9632" y="1052736"/>
            <a:ext cx="44188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A9883A14-EF7F-5649-89C1-C84FC42717AE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>
                <a:solidFill>
                  <a:schemeClr val="bg1"/>
                </a:solidFill>
                <a:latin typeface="Comic Sans MS" pitchFamily="66" charset="0"/>
              </a:rPr>
              <a:t>Le pietre d’inciampo a Parma</a:t>
            </a:r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8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pietre d’inciampo a Torino</a:t>
            </a:r>
          </a:p>
        </p:txBody>
      </p:sp>
      <p:pic>
        <p:nvPicPr>
          <p:cNvPr id="2050" name="Picture 2" descr="Risultati immagini per pietre d'inciampo mappa tor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44757"/>
            <a:ext cx="3960440" cy="2688299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4535996" y="1065412"/>
            <a:ext cx="4464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chemeClr val="bg1"/>
                </a:solidFill>
                <a:cs typeface="Arial" pitchFamily="34" charset="0"/>
              </a:rPr>
              <a:t>Oltre cento pietre d’inciampo </a:t>
            </a:r>
            <a:r>
              <a:rPr lang="it-IT" sz="2400" dirty="0">
                <a:solidFill>
                  <a:schemeClr val="bg1"/>
                </a:solidFill>
                <a:cs typeface="Arial" pitchFamily="34" charset="0"/>
              </a:rPr>
              <a:t>sono state posate </a:t>
            </a:r>
            <a:r>
              <a:rPr lang="it-IT" sz="2400" b="1" dirty="0">
                <a:solidFill>
                  <a:schemeClr val="bg1"/>
                </a:solidFill>
                <a:cs typeface="Arial" pitchFamily="34" charset="0"/>
              </a:rPr>
              <a:t>a Torino dal 2015 </a:t>
            </a:r>
            <a:r>
              <a:rPr lang="it-IT" sz="2400" dirty="0">
                <a:solidFill>
                  <a:schemeClr val="bg1"/>
                </a:solidFill>
                <a:cs typeface="Arial" pitchFamily="34" charset="0"/>
              </a:rPr>
              <a:t>a oggi. Il progetto è approdato nel capoluogo piemontese ormai quattro anni fa, riscuotendo un grande successo e allargandosi anche alle città della cintura.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323528" y="422108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400" dirty="0">
                <a:solidFill>
                  <a:schemeClr val="bg1"/>
                </a:solidFill>
                <a:cs typeface="Arial" pitchFamily="34" charset="0"/>
              </a:rPr>
              <a:t>A promuovere l’iniziativa sono stati il </a:t>
            </a:r>
            <a:r>
              <a:rPr lang="it-IT" sz="2400" b="1" dirty="0">
                <a:solidFill>
                  <a:schemeClr val="bg1"/>
                </a:solidFill>
                <a:cs typeface="Arial" pitchFamily="34" charset="0"/>
              </a:rPr>
              <a:t>Museo Diffuso della Resistenza, della Deportazione, della Guerra, dei Diritti e della Libertà</a:t>
            </a:r>
            <a:r>
              <a:rPr lang="it-IT" sz="2400" dirty="0">
                <a:solidFill>
                  <a:schemeClr val="bg1"/>
                </a:solidFill>
                <a:cs typeface="Arial" pitchFamily="34" charset="0"/>
              </a:rPr>
              <a:t>, la </a:t>
            </a:r>
            <a:r>
              <a:rPr lang="it-IT" sz="2400" b="1" dirty="0">
                <a:solidFill>
                  <a:schemeClr val="bg1"/>
                </a:solidFill>
                <a:cs typeface="Arial" pitchFamily="34" charset="0"/>
              </a:rPr>
              <a:t>Comunità Ebraica di Torino</a:t>
            </a:r>
            <a:r>
              <a:rPr lang="it-IT" sz="2400" dirty="0">
                <a:solidFill>
                  <a:schemeClr val="bg1"/>
                </a:solidFill>
                <a:cs typeface="Arial" pitchFamily="34" charset="0"/>
              </a:rPr>
              <a:t>, il </a:t>
            </a:r>
            <a:r>
              <a:rPr lang="it-IT" sz="2400" b="1" dirty="0">
                <a:solidFill>
                  <a:schemeClr val="bg1"/>
                </a:solidFill>
                <a:cs typeface="Arial" pitchFamily="34" charset="0"/>
              </a:rPr>
              <a:t>Goethe-</a:t>
            </a:r>
            <a:r>
              <a:rPr lang="it-IT" sz="2400" b="1" dirty="0" err="1">
                <a:solidFill>
                  <a:schemeClr val="bg1"/>
                </a:solidFill>
                <a:cs typeface="Arial" pitchFamily="34" charset="0"/>
              </a:rPr>
              <a:t>Institut</a:t>
            </a:r>
            <a:r>
              <a:rPr lang="it-IT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cs typeface="Arial" pitchFamily="34" charset="0"/>
              </a:rPr>
              <a:t>Turin</a:t>
            </a:r>
            <a:r>
              <a:rPr lang="it-IT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400" dirty="0">
                <a:solidFill>
                  <a:schemeClr val="bg1"/>
                </a:solidFill>
                <a:cs typeface="Arial" pitchFamily="34" charset="0"/>
              </a:rPr>
              <a:t>e la sezione di Torino dell’</a:t>
            </a:r>
            <a:r>
              <a:rPr lang="it-IT" sz="2400" b="1" dirty="0" err="1">
                <a:solidFill>
                  <a:schemeClr val="bg1"/>
                </a:solidFill>
                <a:cs typeface="Arial" pitchFamily="34" charset="0"/>
              </a:rPr>
              <a:t>Aned</a:t>
            </a:r>
            <a:r>
              <a:rPr lang="it-IT" sz="2400" dirty="0">
                <a:solidFill>
                  <a:schemeClr val="bg1"/>
                </a:solidFill>
                <a:cs typeface="Arial" pitchFamily="34" charset="0"/>
              </a:rPr>
              <a:t> (Associazione Nazionale Ex Deportati), in collaborazione con l’Istituto piemontese per la storia della Resistenza e della società contemporanea </a:t>
            </a:r>
            <a:r>
              <a:rPr lang="it-IT" sz="2400" b="1" dirty="0">
                <a:solidFill>
                  <a:schemeClr val="bg1"/>
                </a:solidFill>
                <a:cs typeface="Arial" pitchFamily="34" charset="0"/>
              </a:rPr>
              <a:t>“Giorgio Agosti”.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5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912349"/>
            <a:ext cx="58681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i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Le p</a:t>
            </a:r>
            <a:r>
              <a:rPr kumimoji="0" lang="it-IT" sz="24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ietre rubate a Roma nel 2018.</a:t>
            </a:r>
            <a:endParaRPr kumimoji="0" lang="it-IT" sz="2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l 10 dicembre  del 2018 in via Madonna dei Monti furono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rubate ben 20 pietre d’inciampo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it-IT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le quali 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ricordavano la strage nazista delle famiglie </a:t>
            </a: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Di Castro e Di Consiglio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Le pietre erano state installate nel gennaio 2012.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Dopo il furto,</a:t>
            </a:r>
            <a:r>
              <a:rPr kumimoji="0" lang="it-IT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nel dicembre 2018 ,  esse sono state reinstallate nel gennaio 2019,  alla presenza della sindaca Raggi , de</a:t>
            </a:r>
            <a:r>
              <a:rPr lang="it-IT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l’artista </a:t>
            </a:r>
            <a:r>
              <a:rPr kumimoji="0" lang="it-IT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Demnig</a:t>
            </a:r>
            <a:r>
              <a:rPr lang="it-IT" sz="2400" dirty="0">
                <a:solidFill>
                  <a:schemeClr val="bg1"/>
                </a:solidFill>
                <a:cs typeface="Arial" pitchFamily="34" charset="0"/>
              </a:rPr>
              <a:t>, di 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Ruth </a:t>
            </a:r>
            <a:r>
              <a:rPr kumimoji="0" lang="it-IT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Dureghello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it-IT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residente della 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comunità ebraica di Roma, di Riccardo </a:t>
            </a:r>
            <a:r>
              <a:rPr lang="it-IT" sz="240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i Segni, il rabbino di Roma </a:t>
            </a:r>
            <a:r>
              <a:rPr lang="it-IT" sz="2400" dirty="0">
                <a:solidFill>
                  <a:schemeClr val="bg1"/>
                </a:solidFill>
                <a:cs typeface="Arial" pitchFamily="34" charset="0"/>
              </a:rPr>
              <a:t>, e di </a:t>
            </a: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Ada Chiara Zevi, curatrice del progetto “pietre d’inciampo”.</a:t>
            </a: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2051" name="Picture 3" descr="Roma, Monti: rubate 20 pietre d'inciampo dedicate a vittime della Shoah. Zevi: &quot;Atto criminale&quot;"/>
          <p:cNvPicPr>
            <a:picLocks noChangeAspect="1" noChangeArrowheads="1"/>
          </p:cNvPicPr>
          <p:nvPr/>
        </p:nvPicPr>
        <p:blipFill>
          <a:blip r:embed="rId2" cstate="print"/>
          <a:srcRect r="50051"/>
          <a:stretch>
            <a:fillRect/>
          </a:stretch>
        </p:blipFill>
        <p:spPr bwMode="auto">
          <a:xfrm>
            <a:off x="6300192" y="1628800"/>
            <a:ext cx="2664296" cy="3000376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051720" y="12882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pietre divelte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isultati immagini per pietre d'inciampo in europ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134228"/>
            <a:ext cx="2963698" cy="2448272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noFill/>
          <a:ln>
            <a:noFill/>
          </a:ln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Cosa sono?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59832" y="1143000"/>
            <a:ext cx="5832648" cy="3078088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it-IT" sz="2800" dirty="0">
                <a:solidFill>
                  <a:schemeClr val="bg1"/>
                </a:solidFill>
              </a:rPr>
              <a:t>   	</a:t>
            </a:r>
            <a:r>
              <a:rPr lang="it-IT" sz="2400" dirty="0">
                <a:solidFill>
                  <a:schemeClr val="bg1"/>
                </a:solidFill>
              </a:rPr>
              <a:t>Le pietre d’inciampo sono delle placche commemorative, ideate nel </a:t>
            </a:r>
            <a:r>
              <a:rPr lang="it-IT" sz="2400" b="1" dirty="0">
                <a:solidFill>
                  <a:schemeClr val="bg1"/>
                </a:solidFill>
              </a:rPr>
              <a:t>1995</a:t>
            </a:r>
            <a:r>
              <a:rPr lang="it-IT" sz="2400" dirty="0">
                <a:solidFill>
                  <a:schemeClr val="bg1"/>
                </a:solidFill>
              </a:rPr>
              <a:t> dall’artista tedesco </a:t>
            </a:r>
            <a:r>
              <a:rPr lang="it-IT" sz="2400" b="1" dirty="0">
                <a:solidFill>
                  <a:schemeClr val="bg1"/>
                </a:solidFill>
              </a:rPr>
              <a:t>Gunter </a:t>
            </a:r>
            <a:r>
              <a:rPr lang="it-IT" sz="2400" b="1" dirty="0" err="1">
                <a:solidFill>
                  <a:schemeClr val="bg1"/>
                </a:solidFill>
              </a:rPr>
              <a:t>Demnig</a:t>
            </a:r>
            <a:r>
              <a:rPr lang="it-IT" sz="2400" dirty="0">
                <a:solidFill>
                  <a:schemeClr val="bg1"/>
                </a:solidFill>
              </a:rPr>
              <a:t>. </a:t>
            </a:r>
          </a:p>
          <a:p>
            <a:pPr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	Hanno una dimensione di </a:t>
            </a:r>
            <a:r>
              <a:rPr lang="it-IT" sz="2400" b="1" dirty="0">
                <a:solidFill>
                  <a:schemeClr val="bg1"/>
                </a:solidFill>
              </a:rPr>
              <a:t>10x10 cm </a:t>
            </a:r>
            <a:r>
              <a:rPr lang="it-IT" sz="2400" dirty="0">
                <a:solidFill>
                  <a:schemeClr val="bg1"/>
                </a:solidFill>
              </a:rPr>
              <a:t>e su di esse è posta una </a:t>
            </a:r>
            <a:r>
              <a:rPr lang="it-IT" sz="2400" b="1" dirty="0">
                <a:solidFill>
                  <a:schemeClr val="bg1"/>
                </a:solidFill>
              </a:rPr>
              <a:t>targa in ottone</a:t>
            </a:r>
            <a:r>
              <a:rPr lang="it-IT" sz="2400" dirty="0">
                <a:solidFill>
                  <a:schemeClr val="bg1"/>
                </a:solidFill>
              </a:rPr>
              <a:t>, la quale riporta i dati della persona ricordata.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395536" y="4509120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Sono in tutto circa </a:t>
            </a:r>
            <a:r>
              <a:rPr lang="it-IT" sz="2400" b="1" dirty="0">
                <a:solidFill>
                  <a:schemeClr val="bg1"/>
                </a:solidFill>
              </a:rPr>
              <a:t>71.000</a:t>
            </a:r>
            <a:r>
              <a:rPr lang="it-IT" sz="2400" dirty="0">
                <a:solidFill>
                  <a:schemeClr val="bg1"/>
                </a:solidFill>
              </a:rPr>
              <a:t>, sparse in tutta </a:t>
            </a:r>
            <a:r>
              <a:rPr lang="it-IT" sz="2400" b="1" dirty="0">
                <a:solidFill>
                  <a:schemeClr val="bg1"/>
                </a:solidFill>
              </a:rPr>
              <a:t>Europa</a:t>
            </a:r>
            <a:r>
              <a:rPr lang="it-IT" sz="2400" dirty="0">
                <a:solidFill>
                  <a:schemeClr val="bg1"/>
                </a:solidFill>
              </a:rPr>
              <a:t>, poste davanti alle case delle persone deportate.</a:t>
            </a:r>
          </a:p>
        </p:txBody>
      </p:sp>
      <p:pic>
        <p:nvPicPr>
          <p:cNvPr id="4098" name="Picture 2" descr="Risultati immagini per le pietre d'inciampo scop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3344069" cy="2498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La storia delle pietre d’inciampo</a:t>
            </a:r>
          </a:p>
        </p:txBody>
      </p:sp>
      <p:sp>
        <p:nvSpPr>
          <p:cNvPr id="6" name="Rettangolo 5"/>
          <p:cNvSpPr/>
          <p:nvPr/>
        </p:nvSpPr>
        <p:spPr>
          <a:xfrm>
            <a:off x="539552" y="980728"/>
            <a:ext cx="475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None/>
            </a:pPr>
            <a:r>
              <a:rPr lang="it-IT" sz="2000" dirty="0">
                <a:solidFill>
                  <a:schemeClr val="bg1"/>
                </a:solidFill>
              </a:rPr>
              <a:t>Gli </a:t>
            </a:r>
            <a:r>
              <a:rPr lang="it-IT" sz="2000" i="1" dirty="0" err="1">
                <a:solidFill>
                  <a:schemeClr val="bg1"/>
                </a:solidFill>
              </a:rPr>
              <a:t>Stolpersteine</a:t>
            </a:r>
            <a:r>
              <a:rPr lang="it-IT" sz="2000" dirty="0">
                <a:solidFill>
                  <a:schemeClr val="bg1"/>
                </a:solidFill>
              </a:rPr>
              <a:t> nascono da un progetto artistico ispirato da ragioni etiche, storiche e politiche: sono strumenti </a:t>
            </a:r>
            <a:r>
              <a:rPr lang="it-IT" sz="2000" b="1" dirty="0">
                <a:solidFill>
                  <a:schemeClr val="bg1"/>
                </a:solidFill>
              </a:rPr>
              <a:t>contro l’oblio</a:t>
            </a:r>
            <a:r>
              <a:rPr lang="it-IT" sz="2000" dirty="0">
                <a:solidFill>
                  <a:schemeClr val="bg1"/>
                </a:solidFill>
              </a:rPr>
              <a:t>, il negazionismo e il revisionismo storico. </a:t>
            </a:r>
          </a:p>
          <a:p>
            <a:pPr algn="just" fontAlgn="base">
              <a:buNone/>
            </a:pPr>
            <a:r>
              <a:rPr lang="it-IT" sz="2000" dirty="0">
                <a:solidFill>
                  <a:schemeClr val="bg1"/>
                </a:solidFill>
              </a:rPr>
              <a:t>Tutto inizia nel 1990, quando una signora nega che la deportazione di mille sinti nel 1940;  l’artista </a:t>
            </a:r>
            <a:r>
              <a:rPr lang="it-IT" sz="2000" b="1" dirty="0">
                <a:solidFill>
                  <a:schemeClr val="bg1"/>
                </a:solidFill>
              </a:rPr>
              <a:t>Gunter </a:t>
            </a:r>
            <a:r>
              <a:rPr lang="it-IT" sz="2000" b="1" dirty="0" err="1">
                <a:solidFill>
                  <a:schemeClr val="bg1"/>
                </a:solidFill>
              </a:rPr>
              <a:t>Demnig</a:t>
            </a:r>
            <a:r>
              <a:rPr lang="it-IT" sz="2000" dirty="0">
                <a:solidFill>
                  <a:schemeClr val="bg1"/>
                </a:solidFill>
              </a:rPr>
              <a:t> decide allora nel </a:t>
            </a:r>
            <a:r>
              <a:rPr lang="it-IT" sz="2000" b="1" dirty="0">
                <a:solidFill>
                  <a:schemeClr val="bg1"/>
                </a:solidFill>
              </a:rPr>
              <a:t>1993</a:t>
            </a:r>
            <a:r>
              <a:rPr lang="it-IT" sz="2000" dirty="0">
                <a:solidFill>
                  <a:schemeClr val="bg1"/>
                </a:solidFill>
              </a:rPr>
              <a:t> di dedicare la propria  vita e il proprio lavoro </a:t>
            </a:r>
            <a:r>
              <a:rPr lang="it-IT" sz="2000" b="1" dirty="0">
                <a:solidFill>
                  <a:schemeClr val="bg1"/>
                </a:solidFill>
              </a:rPr>
              <a:t>alla memoria di tutti i deportati</a:t>
            </a:r>
            <a:r>
              <a:rPr lang="it-IT" sz="2000" dirty="0">
                <a:solidFill>
                  <a:schemeClr val="bg1"/>
                </a:solidFill>
              </a:rPr>
              <a:t> in tutto il mondo. </a:t>
            </a:r>
          </a:p>
          <a:p>
            <a:pPr algn="just" fontAlgn="base">
              <a:buNone/>
            </a:pPr>
            <a:r>
              <a:rPr lang="it-IT" sz="2000" b="1" dirty="0">
                <a:solidFill>
                  <a:schemeClr val="bg1"/>
                </a:solidFill>
              </a:rPr>
              <a:t>La prima pietra d’inciampo </a:t>
            </a:r>
            <a:r>
              <a:rPr lang="it-IT" sz="2000" dirty="0">
                <a:solidFill>
                  <a:schemeClr val="bg1"/>
                </a:solidFill>
              </a:rPr>
              <a:t>venne installata per la prima volta nella </a:t>
            </a:r>
            <a:r>
              <a:rPr lang="it-IT" sz="2000" b="1" dirty="0">
                <a:solidFill>
                  <a:schemeClr val="bg1"/>
                </a:solidFill>
              </a:rPr>
              <a:t>città di Colonia</a:t>
            </a:r>
            <a:r>
              <a:rPr lang="it-IT" sz="2000" dirty="0">
                <a:solidFill>
                  <a:schemeClr val="bg1"/>
                </a:solidFill>
              </a:rPr>
              <a:t>; oggi gli </a:t>
            </a:r>
            <a:r>
              <a:rPr lang="it-IT" sz="2000" i="1" dirty="0" err="1">
                <a:solidFill>
                  <a:schemeClr val="bg1"/>
                </a:solidFill>
              </a:rPr>
              <a:t>Stolpersteine</a:t>
            </a:r>
            <a:r>
              <a:rPr lang="it-IT" sz="2000" dirty="0">
                <a:solidFill>
                  <a:schemeClr val="bg1"/>
                </a:solidFill>
              </a:rPr>
              <a:t> sono diffusi in centinaia di città </a:t>
            </a:r>
            <a:r>
              <a:rPr lang="it-IT" sz="2000" b="1" dirty="0">
                <a:solidFill>
                  <a:schemeClr val="bg1"/>
                </a:solidFill>
              </a:rPr>
              <a:t>europee</a:t>
            </a:r>
            <a:r>
              <a:rPr lang="it-IT" sz="2000" dirty="0">
                <a:solidFill>
                  <a:schemeClr val="bg1"/>
                </a:solidFill>
              </a:rPr>
              <a:t> e in diciassette Stati, </a:t>
            </a:r>
            <a:r>
              <a:rPr lang="it-IT" sz="2000" b="1" dirty="0">
                <a:solidFill>
                  <a:schemeClr val="bg1"/>
                </a:solidFill>
              </a:rPr>
              <a:t>tra cui l’Italia</a:t>
            </a:r>
            <a:r>
              <a:rPr lang="it-IT" sz="2000" dirty="0">
                <a:solidFill>
                  <a:schemeClr val="bg1"/>
                </a:solidFill>
              </a:rPr>
              <a:t>. </a:t>
            </a:r>
          </a:p>
          <a:p>
            <a:pPr algn="just" fontAlgn="base">
              <a:buNone/>
            </a:pPr>
            <a:r>
              <a:rPr lang="it-IT" sz="2000" dirty="0" err="1">
                <a:solidFill>
                  <a:schemeClr val="bg1"/>
                </a:solidFill>
              </a:rPr>
              <a:t>Demnig</a:t>
            </a:r>
            <a:r>
              <a:rPr lang="it-IT" sz="2000" dirty="0">
                <a:solidFill>
                  <a:schemeClr val="bg1"/>
                </a:solidFill>
              </a:rPr>
              <a:t> prepara ogni singolo </a:t>
            </a:r>
            <a:r>
              <a:rPr lang="it-IT" sz="2000" i="1" dirty="0" err="1">
                <a:solidFill>
                  <a:schemeClr val="bg1"/>
                </a:solidFill>
              </a:rPr>
              <a:t>Stolperstein</a:t>
            </a:r>
            <a:r>
              <a:rPr lang="it-IT" sz="2000" dirty="0">
                <a:solidFill>
                  <a:schemeClr val="bg1"/>
                </a:solidFill>
              </a:rPr>
              <a:t> e lo interra personalmente, consapevole della responsabilità che tale atto comporta.</a:t>
            </a:r>
          </a:p>
        </p:txBody>
      </p:sp>
      <p:pic>
        <p:nvPicPr>
          <p:cNvPr id="30722" name="Picture 2" descr="Risultati immagini per Demn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96752"/>
            <a:ext cx="3166220" cy="2261792"/>
          </a:xfrm>
          <a:prstGeom prst="rect">
            <a:avLst/>
          </a:prstGeom>
          <a:noFill/>
        </p:spPr>
      </p:pic>
      <p:pic>
        <p:nvPicPr>
          <p:cNvPr id="30726" name="Picture 6" descr="Risultati immagini per la prima pietra d'inciampo colo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05064"/>
            <a:ext cx="3168351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7A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0"/>
            <a:ext cx="6192688" cy="11430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 scopo morale</a:t>
            </a:r>
          </a:p>
        </p:txBody>
      </p:sp>
      <p:pic>
        <p:nvPicPr>
          <p:cNvPr id="2050" name="Picture 2" descr="Risultati immagini per pietra d'inciamp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260" y="3933056"/>
            <a:ext cx="4896544" cy="2522200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683568" y="1137346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</a:rPr>
              <a:t>La Pietra, posta sul crinale fra normalità e baratro, costituisce un banco di prova della coscienza e della sensibilità di ognuno. </a:t>
            </a:r>
          </a:p>
          <a:p>
            <a:r>
              <a:rPr lang="it-IT" sz="2000" b="1" dirty="0">
                <a:solidFill>
                  <a:schemeClr val="bg1"/>
                </a:solidFill>
              </a:rPr>
              <a:t>L’inciampo </a:t>
            </a:r>
            <a:r>
              <a:rPr lang="it-IT" sz="2000" dirty="0">
                <a:solidFill>
                  <a:schemeClr val="bg1"/>
                </a:solidFill>
              </a:rPr>
              <a:t>rappresenta una </a:t>
            </a:r>
            <a:r>
              <a:rPr lang="it-IT" sz="2000" b="1" dirty="0">
                <a:solidFill>
                  <a:schemeClr val="bg1"/>
                </a:solidFill>
              </a:rPr>
              <a:t>cesura della distrazione</a:t>
            </a:r>
            <a:r>
              <a:rPr lang="it-IT" sz="2000" dirty="0">
                <a:solidFill>
                  <a:schemeClr val="bg1"/>
                </a:solidFill>
              </a:rPr>
              <a:t>, </a:t>
            </a:r>
            <a:r>
              <a:rPr lang="it-IT" sz="2000" b="1" dirty="0">
                <a:solidFill>
                  <a:schemeClr val="bg1"/>
                </a:solidFill>
              </a:rPr>
              <a:t>un’interruzione del passo </a:t>
            </a:r>
            <a:r>
              <a:rPr lang="it-IT" sz="2000" dirty="0">
                <a:solidFill>
                  <a:schemeClr val="bg1"/>
                </a:solidFill>
              </a:rPr>
              <a:t>che fa istintivamente </a:t>
            </a:r>
            <a:r>
              <a:rPr lang="it-IT" sz="2000" b="1" dirty="0">
                <a:solidFill>
                  <a:schemeClr val="bg1"/>
                </a:solidFill>
              </a:rPr>
              <a:t>voltare</a:t>
            </a:r>
            <a:r>
              <a:rPr lang="it-IT" sz="2000" dirty="0">
                <a:solidFill>
                  <a:schemeClr val="bg1"/>
                </a:solidFill>
              </a:rPr>
              <a:t>, che costringe a </a:t>
            </a:r>
            <a:r>
              <a:rPr lang="it-IT" sz="2000" b="1" dirty="0">
                <a:solidFill>
                  <a:schemeClr val="bg1"/>
                </a:solidFill>
              </a:rPr>
              <a:t>tornare indietro con la mente</a:t>
            </a:r>
            <a:r>
              <a:rPr lang="it-IT" sz="2000" dirty="0">
                <a:solidFill>
                  <a:schemeClr val="bg1"/>
                </a:solidFill>
              </a:rPr>
              <a:t>, a ricordare quanto accaduto in quel luogo ed in quella determinata data. </a:t>
            </a:r>
          </a:p>
          <a:p>
            <a:r>
              <a:rPr lang="it-IT" sz="2000" dirty="0">
                <a:solidFill>
                  <a:schemeClr val="bg1"/>
                </a:solidFill>
              </a:rPr>
              <a:t>Si vuole restituire la dignità di individuo, di essere umano, di persona, a chi la diabolica macchina di sterminio nazista voleva ridurre a un mero numero.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A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In memoria </a:t>
            </a:r>
            <a:r>
              <a:rPr lang="it-IT" dirty="0" err="1">
                <a:solidFill>
                  <a:schemeClr val="bg1"/>
                </a:solidFill>
                <a:latin typeface="Comic Sans MS" pitchFamily="66" charset="0"/>
              </a:rPr>
              <a:t>di…</a:t>
            </a:r>
            <a:endParaRPr lang="it-IT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5069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>
                <a:solidFill>
                  <a:schemeClr val="bg1"/>
                </a:solidFill>
              </a:rPr>
              <a:t>Le </a:t>
            </a:r>
            <a:r>
              <a:rPr lang="it-IT" b="1" dirty="0">
                <a:solidFill>
                  <a:schemeClr val="bg1"/>
                </a:solidFill>
              </a:rPr>
              <a:t>pietre d’inciampo</a:t>
            </a:r>
            <a:r>
              <a:rPr lang="it-IT" dirty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r>
              <a:rPr lang="it-IT" dirty="0">
                <a:solidFill>
                  <a:schemeClr val="bg1"/>
                </a:solidFill>
              </a:rPr>
              <a:t>oltre a ricordare </a:t>
            </a:r>
          </a:p>
          <a:p>
            <a:pPr>
              <a:buNone/>
            </a:pPr>
            <a:r>
              <a:rPr lang="it-IT" dirty="0">
                <a:solidFill>
                  <a:schemeClr val="bg1"/>
                </a:solidFill>
              </a:rPr>
              <a:t>gli </a:t>
            </a:r>
            <a:r>
              <a:rPr lang="it-IT" b="1" dirty="0">
                <a:solidFill>
                  <a:schemeClr val="bg1"/>
                </a:solidFill>
              </a:rPr>
              <a:t>ebrei </a:t>
            </a:r>
            <a:r>
              <a:rPr lang="it-IT" dirty="0">
                <a:solidFill>
                  <a:schemeClr val="bg1"/>
                </a:solidFill>
              </a:rPr>
              <a:t>che sono stati vittime </a:t>
            </a:r>
          </a:p>
          <a:p>
            <a:pPr>
              <a:buNone/>
            </a:pPr>
            <a:r>
              <a:rPr lang="it-IT" dirty="0">
                <a:solidFill>
                  <a:schemeClr val="bg1"/>
                </a:solidFill>
              </a:rPr>
              <a:t>del periodo nazifascista,</a:t>
            </a:r>
          </a:p>
          <a:p>
            <a:pPr>
              <a:buNone/>
            </a:pPr>
            <a:r>
              <a:rPr lang="it-IT" dirty="0">
                <a:solidFill>
                  <a:schemeClr val="bg1"/>
                </a:solidFill>
              </a:rPr>
              <a:t>commemorano tutti </a:t>
            </a:r>
          </a:p>
          <a:p>
            <a:pPr>
              <a:buNone/>
            </a:pPr>
            <a:r>
              <a:rPr lang="it-IT" dirty="0">
                <a:solidFill>
                  <a:schemeClr val="bg1"/>
                </a:solidFill>
              </a:rPr>
              <a:t>coloro che a causa di una </a:t>
            </a:r>
            <a:r>
              <a:rPr lang="it-IT" b="1" dirty="0">
                <a:solidFill>
                  <a:schemeClr val="bg1"/>
                </a:solidFill>
              </a:rPr>
              <a:t>presunta diversità</a:t>
            </a:r>
          </a:p>
          <a:p>
            <a:pPr>
              <a:buNone/>
            </a:pPr>
            <a:r>
              <a:rPr lang="it-IT" dirty="0">
                <a:solidFill>
                  <a:schemeClr val="bg1"/>
                </a:solidFill>
              </a:rPr>
              <a:t>(orientamento sessuale, appartenenza etnica,</a:t>
            </a:r>
          </a:p>
          <a:p>
            <a:pPr>
              <a:buNone/>
            </a:pPr>
            <a:r>
              <a:rPr lang="it-IT" dirty="0">
                <a:solidFill>
                  <a:schemeClr val="bg1"/>
                </a:solidFill>
              </a:rPr>
              <a:t>disabilità) hanno subito l’ingiustizia della</a:t>
            </a:r>
          </a:p>
          <a:p>
            <a:pPr>
              <a:buNone/>
            </a:pPr>
            <a:r>
              <a:rPr lang="it-IT" b="1" dirty="0">
                <a:solidFill>
                  <a:schemeClr val="bg1"/>
                </a:solidFill>
              </a:rPr>
              <a:t>deportazione</a:t>
            </a:r>
            <a:r>
              <a:rPr lang="it-IT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3554" name="Picture 2" descr="Stolpersteinverlegung_27_09_2017_0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4796" y="1556792"/>
            <a:ext cx="3132348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9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Quali informazioni riporta una pietra d’inciampo?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677948"/>
            <a:ext cx="3888432" cy="3695268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Nome e cognome;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data di nascita;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data e luogo dell’arresto;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data e luogo di deportazione;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data di morte.</a:t>
            </a:r>
          </a:p>
          <a:p>
            <a:pPr algn="l">
              <a:buFontTx/>
              <a:buChar char="-"/>
            </a:pPr>
            <a:endParaRPr lang="it-IT" dirty="0"/>
          </a:p>
        </p:txBody>
      </p:sp>
      <p:pic>
        <p:nvPicPr>
          <p:cNvPr id="16386" name="Picture 2" descr="C:\Users\Alunni.Docente-PC\Desktop\7062237f-4b20-4e43-a285-f3cb47b694cacoper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77948"/>
            <a:ext cx="4392488" cy="3695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49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isultati immagini per PIETRE D'INCIAMPO BUENOS AIRES"/>
          <p:cNvPicPr>
            <a:picLocks noChangeAspect="1" noChangeArrowheads="1"/>
          </p:cNvPicPr>
          <p:nvPr/>
        </p:nvPicPr>
        <p:blipFill>
          <a:blip r:embed="rId3" cstate="print"/>
          <a:srcRect r="370" b="9225"/>
          <a:stretch>
            <a:fillRect/>
          </a:stretch>
        </p:blipFill>
        <p:spPr bwMode="auto">
          <a:xfrm>
            <a:off x="5076056" y="1268760"/>
            <a:ext cx="3600400" cy="2376264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07504" y="116633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  <a:latin typeface="Comic Sans MS" pitchFamily="66" charset="0"/>
              </a:rPr>
              <a:t>La soglia d’inciampo di Buenos Aires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251520" y="908720"/>
            <a:ext cx="4608512" cy="3416320"/>
            <a:chOff x="251520" y="1340768"/>
            <a:chExt cx="4392488" cy="3615417"/>
          </a:xfrm>
        </p:grpSpPr>
        <p:sp>
          <p:nvSpPr>
            <p:cNvPr id="4" name="Rettangolo 3"/>
            <p:cNvSpPr/>
            <p:nvPr/>
          </p:nvSpPr>
          <p:spPr>
            <a:xfrm>
              <a:off x="251520" y="1340768"/>
              <a:ext cx="4392488" cy="2149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100" dirty="0">
                  <a:solidFill>
                    <a:schemeClr val="bg1"/>
                  </a:solidFill>
                </a:rPr>
                <a:t>Il </a:t>
              </a:r>
              <a:r>
                <a:rPr lang="it-IT" sz="2100" b="1" dirty="0">
                  <a:solidFill>
                    <a:schemeClr val="bg1"/>
                  </a:solidFill>
                </a:rPr>
                <a:t>30 ottobre 2017 </a:t>
              </a:r>
              <a:r>
                <a:rPr lang="it-IT" sz="2100" dirty="0">
                  <a:solidFill>
                    <a:schemeClr val="bg1"/>
                  </a:solidFill>
                </a:rPr>
                <a:t>è stata  installata la prima pietra di inciampo  </a:t>
              </a:r>
              <a:r>
                <a:rPr lang="it-IT" sz="2100" b="1" dirty="0">
                  <a:solidFill>
                    <a:schemeClr val="bg1"/>
                  </a:solidFill>
                </a:rPr>
                <a:t>al di fuori dell'Europa</a:t>
              </a:r>
              <a:r>
                <a:rPr lang="it-IT" sz="2100" dirty="0">
                  <a:solidFill>
                    <a:schemeClr val="bg1"/>
                  </a:solidFill>
                </a:rPr>
                <a:t>, di fronte alla scuola </a:t>
              </a:r>
              <a:r>
                <a:rPr lang="it-IT" sz="2100" dirty="0" err="1">
                  <a:solidFill>
                    <a:schemeClr val="bg1"/>
                  </a:solidFill>
                </a:rPr>
                <a:t>Pestalozzi</a:t>
              </a:r>
              <a:r>
                <a:rPr lang="it-IT" sz="2100" dirty="0">
                  <a:solidFill>
                    <a:schemeClr val="bg1"/>
                  </a:solidFill>
                </a:rPr>
                <a:t> di </a:t>
              </a:r>
              <a:r>
                <a:rPr lang="it-IT" sz="2100" b="1" dirty="0">
                  <a:solidFill>
                    <a:schemeClr val="bg1"/>
                  </a:solidFill>
                </a:rPr>
                <a:t>Buenos Aires</a:t>
              </a:r>
              <a:r>
                <a:rPr lang="it-IT" sz="2100" dirty="0">
                  <a:solidFill>
                    <a:schemeClr val="bg1"/>
                  </a:solidFill>
                </a:rPr>
                <a:t> per commemorare i bambini costretti a </a:t>
              </a:r>
              <a:r>
                <a:rPr lang="it-IT" sz="2100" b="1" dirty="0">
                  <a:solidFill>
                    <a:schemeClr val="bg1"/>
                  </a:solidFill>
                </a:rPr>
                <a:t>fuggire dall'Europa tra il 1933 e il 1945. </a:t>
              </a:r>
            </a:p>
          </p:txBody>
        </p:sp>
        <p:sp>
          <p:nvSpPr>
            <p:cNvPr id="6" name="Rettangolo 5"/>
            <p:cNvSpPr/>
            <p:nvPr/>
          </p:nvSpPr>
          <p:spPr>
            <a:xfrm>
              <a:off x="251520" y="3490475"/>
              <a:ext cx="3912061" cy="1465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100" dirty="0">
                  <a:solidFill>
                    <a:schemeClr val="bg1"/>
                  </a:solidFill>
                </a:rPr>
                <a:t>Il progetto è nato per idea di un ex studente della scuola, che aveva assistito alla posa di una pietra per i propri parenti a Costanza.</a:t>
              </a:r>
            </a:p>
          </p:txBody>
        </p:sp>
      </p:grpSp>
      <p:pic>
        <p:nvPicPr>
          <p:cNvPr id="24580" name="Picture 4" descr="Risultati immagini per scuola Pestalozzi a Buenos Aires pietra d'inciampo"/>
          <p:cNvPicPr>
            <a:picLocks noChangeAspect="1" noChangeArrowheads="1"/>
          </p:cNvPicPr>
          <p:nvPr/>
        </p:nvPicPr>
        <p:blipFill>
          <a:blip r:embed="rId4" cstate="print"/>
          <a:srcRect r="1317" b="7864"/>
          <a:stretch>
            <a:fillRect/>
          </a:stretch>
        </p:blipFill>
        <p:spPr bwMode="auto">
          <a:xfrm>
            <a:off x="827584" y="4527712"/>
            <a:ext cx="3240360" cy="2111547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4788024" y="4365104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dirty="0">
                <a:solidFill>
                  <a:schemeClr val="bg1"/>
                </a:solidFill>
              </a:rPr>
              <a:t>SI tratta di una </a:t>
            </a:r>
            <a:r>
              <a:rPr lang="it-IT" sz="2100" b="1" dirty="0" err="1">
                <a:solidFill>
                  <a:schemeClr val="bg1"/>
                </a:solidFill>
              </a:rPr>
              <a:t>Stolper</a:t>
            </a:r>
            <a:r>
              <a:rPr lang="it-IT" sz="2100" b="1" dirty="0">
                <a:solidFill>
                  <a:schemeClr val="bg1"/>
                </a:solidFill>
              </a:rPr>
              <a:t> </a:t>
            </a:r>
            <a:r>
              <a:rPr lang="it-IT" sz="2100" b="1" dirty="0" err="1">
                <a:solidFill>
                  <a:schemeClr val="bg1"/>
                </a:solidFill>
              </a:rPr>
              <a:t>Schwelle</a:t>
            </a:r>
            <a:r>
              <a:rPr lang="it-IT" sz="2100" dirty="0">
                <a:solidFill>
                  <a:schemeClr val="bg1"/>
                </a:solidFill>
              </a:rPr>
              <a:t>, ovvero </a:t>
            </a:r>
            <a:r>
              <a:rPr lang="it-IT" sz="2100" b="1" dirty="0">
                <a:solidFill>
                  <a:schemeClr val="bg1"/>
                </a:solidFill>
              </a:rPr>
              <a:t>“soglia d’inciampo”, pietra commemorativa per un gruppo </a:t>
            </a:r>
            <a:r>
              <a:rPr lang="it-IT" sz="2100" dirty="0">
                <a:solidFill>
                  <a:schemeClr val="bg1"/>
                </a:solidFill>
              </a:rPr>
              <a:t>di vittime. Le </a:t>
            </a:r>
            <a:r>
              <a:rPr lang="it-IT" sz="2100" dirty="0" err="1">
                <a:solidFill>
                  <a:schemeClr val="bg1"/>
                </a:solidFill>
              </a:rPr>
              <a:t>Stolperstein</a:t>
            </a:r>
            <a:r>
              <a:rPr lang="it-IT" sz="2100" dirty="0">
                <a:solidFill>
                  <a:schemeClr val="bg1"/>
                </a:solidFill>
              </a:rPr>
              <a:t> commemorano chi è morto, chi è fuggito e chi si è salvato.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Le pietre d’inciampo a Berlino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92696"/>
            <a:ext cx="8820472" cy="5832648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it-IT" dirty="0"/>
              <a:t>   </a:t>
            </a:r>
          </a:p>
          <a:p>
            <a:pPr algn="r">
              <a:buNone/>
            </a:pPr>
            <a:r>
              <a:rPr lang="it-IT" sz="3500" dirty="0">
                <a:solidFill>
                  <a:schemeClr val="bg1"/>
                </a:solidFill>
              </a:rPr>
              <a:t>Soltanto sui marciapiedi  </a:t>
            </a:r>
          </a:p>
          <a:p>
            <a:pPr algn="r">
              <a:buNone/>
            </a:pPr>
            <a:r>
              <a:rPr lang="it-IT" sz="3500" dirty="0">
                <a:solidFill>
                  <a:schemeClr val="bg1"/>
                </a:solidFill>
              </a:rPr>
              <a:t>di Berlino sono </a:t>
            </a:r>
          </a:p>
          <a:p>
            <a:pPr algn="r">
              <a:buNone/>
            </a:pPr>
            <a:r>
              <a:rPr lang="it-IT" sz="3500" dirty="0">
                <a:solidFill>
                  <a:schemeClr val="bg1"/>
                </a:solidFill>
              </a:rPr>
              <a:t>disseminate </a:t>
            </a:r>
            <a:r>
              <a:rPr lang="it-IT" sz="3500" b="1" dirty="0">
                <a:solidFill>
                  <a:schemeClr val="bg1"/>
                </a:solidFill>
              </a:rPr>
              <a:t>più di 5000 </a:t>
            </a:r>
          </a:p>
          <a:p>
            <a:pPr algn="r">
              <a:buNone/>
            </a:pPr>
            <a:r>
              <a:rPr lang="it-IT" sz="3500" dirty="0">
                <a:solidFill>
                  <a:schemeClr val="bg1"/>
                </a:solidFill>
              </a:rPr>
              <a:t>pietre d’inciampo.</a:t>
            </a:r>
          </a:p>
          <a:p>
            <a:pPr algn="r">
              <a:buNone/>
            </a:pPr>
            <a:endParaRPr lang="it-IT" sz="33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3300" dirty="0">
                <a:solidFill>
                  <a:schemeClr val="bg1"/>
                </a:solidFill>
              </a:rPr>
              <a:t>   Anche in questa città, ovviamente, </a:t>
            </a:r>
          </a:p>
          <a:p>
            <a:pPr>
              <a:buNone/>
            </a:pPr>
            <a:r>
              <a:rPr lang="it-IT" sz="3300" dirty="0">
                <a:solidFill>
                  <a:schemeClr val="bg1"/>
                </a:solidFill>
              </a:rPr>
              <a:t>   le pietre d'inciampo si trovano davanti agli ingressi e </a:t>
            </a:r>
          </a:p>
          <a:p>
            <a:pPr>
              <a:buNone/>
            </a:pPr>
            <a:r>
              <a:rPr lang="it-IT" sz="3300" dirty="0">
                <a:solidFill>
                  <a:schemeClr val="bg1"/>
                </a:solidFill>
              </a:rPr>
              <a:t>   ai vialetti e commemorano le sorti delle persone che </a:t>
            </a:r>
          </a:p>
          <a:p>
            <a:pPr>
              <a:buNone/>
            </a:pPr>
            <a:r>
              <a:rPr lang="it-IT" sz="3300" dirty="0">
                <a:solidFill>
                  <a:schemeClr val="bg1"/>
                </a:solidFill>
              </a:rPr>
              <a:t>   vivevano in quelle case. Improvvisamente capisci che </a:t>
            </a:r>
          </a:p>
          <a:p>
            <a:pPr>
              <a:buNone/>
            </a:pPr>
            <a:r>
              <a:rPr lang="it-IT" sz="3300" dirty="0">
                <a:solidFill>
                  <a:schemeClr val="bg1"/>
                </a:solidFill>
              </a:rPr>
              <a:t>   un'intera  famiglia è stata sterminata quando vedi delle  pietre (anche sei o sette) davanti una casa.    </a:t>
            </a:r>
          </a:p>
          <a:p>
            <a:pPr>
              <a:buNone/>
            </a:pPr>
            <a:endParaRPr lang="it-IT" sz="2800" dirty="0"/>
          </a:p>
        </p:txBody>
      </p:sp>
      <p:pic>
        <p:nvPicPr>
          <p:cNvPr id="19458" name="Picture 2" descr="Risultati immagini per pietre d'inciampo berlino map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4176464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Comic Sans MS" pitchFamily="66" charset="0"/>
              </a:rPr>
              <a:t>Le pietre d’inciampo a Milano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532859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Il progetto milanese </a:t>
            </a:r>
          </a:p>
          <a:p>
            <a:pPr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delle Pietre d'Inciampo è stato curato  </a:t>
            </a:r>
          </a:p>
          <a:p>
            <a:pPr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nel 2016</a:t>
            </a:r>
          </a:p>
          <a:p>
            <a:pPr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da </a:t>
            </a:r>
            <a:r>
              <a:rPr lang="it-IT" sz="2400" b="1" dirty="0">
                <a:solidFill>
                  <a:schemeClr val="bg1"/>
                </a:solidFill>
              </a:rPr>
              <a:t>Liliana </a:t>
            </a:r>
            <a:r>
              <a:rPr lang="it-IT" sz="2400" b="1" dirty="0" err="1">
                <a:solidFill>
                  <a:schemeClr val="bg1"/>
                </a:solidFill>
              </a:rPr>
              <a:t>Segre</a:t>
            </a:r>
            <a:r>
              <a:rPr lang="it-IT" sz="2400" dirty="0">
                <a:solidFill>
                  <a:schemeClr val="bg1"/>
                </a:solidFill>
              </a:rPr>
              <a:t>, </a:t>
            </a:r>
          </a:p>
          <a:p>
            <a:pPr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sopravvissuta al lager </a:t>
            </a:r>
          </a:p>
          <a:p>
            <a:pPr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di Auschwitz e senatrice </a:t>
            </a:r>
          </a:p>
          <a:p>
            <a:pPr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a vita. Questo progetto </a:t>
            </a:r>
          </a:p>
          <a:p>
            <a:pPr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è stato realizzato insieme ad altre tredici associazioni </a:t>
            </a:r>
          </a:p>
          <a:p>
            <a:pPr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legate alla memoria della Resistenza, di tutte le</a:t>
            </a:r>
          </a:p>
          <a:p>
            <a:pPr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deportazioni e dell’Antifascismo. </a:t>
            </a:r>
          </a:p>
          <a:p>
            <a:pPr algn="just">
              <a:buNone/>
            </a:pPr>
            <a:r>
              <a:rPr lang="it-IT" sz="2400" dirty="0">
                <a:solidFill>
                  <a:schemeClr val="bg1"/>
                </a:solidFill>
              </a:rPr>
              <a:t>La prima Pietra d'Inciampo collocata a Milano è dedicata al padre di Liliana, Alberto </a:t>
            </a:r>
            <a:r>
              <a:rPr lang="it-IT" sz="2400" dirty="0" err="1">
                <a:solidFill>
                  <a:schemeClr val="bg1"/>
                </a:solidFill>
              </a:rPr>
              <a:t>Segre</a:t>
            </a:r>
            <a:r>
              <a:rPr lang="it-IT" sz="2400" dirty="0">
                <a:solidFill>
                  <a:schemeClr val="bg1"/>
                </a:solidFill>
              </a:rPr>
              <a:t>, assassinato dal regime nazista nel 1944.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r="9774" b="19608"/>
          <a:stretch>
            <a:fillRect/>
          </a:stretch>
        </p:blipFill>
        <p:spPr bwMode="auto">
          <a:xfrm>
            <a:off x="5260079" y="1196752"/>
            <a:ext cx="3365057" cy="250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659</Words>
  <Application>Microsoft Macintosh PowerPoint</Application>
  <PresentationFormat>Presentazione su schermo (4:3)</PresentationFormat>
  <Paragraphs>96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Harlow Solid Italic</vt:lpstr>
      <vt:lpstr>Tema di Office</vt:lpstr>
      <vt:lpstr>Le pietre d’inciampo</vt:lpstr>
      <vt:lpstr>Cosa sono?</vt:lpstr>
      <vt:lpstr>La storia delle pietre d’inciampo</vt:lpstr>
      <vt:lpstr>Lo scopo morale</vt:lpstr>
      <vt:lpstr>In memoria di…</vt:lpstr>
      <vt:lpstr>Quali informazioni riporta una pietra d’inciampo?</vt:lpstr>
      <vt:lpstr>Presentazione standard di PowerPoint</vt:lpstr>
      <vt:lpstr>Le pietre d’inciampo a Berlino</vt:lpstr>
      <vt:lpstr>Le pietre d’inciampo a Milano</vt:lpstr>
      <vt:lpstr>Le pietre d’inciampo a Venezia</vt:lpstr>
      <vt:lpstr>Le pietre d’inciampo a Parma</vt:lpstr>
      <vt:lpstr>Le pietre d’inciampo a Torino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pietre d’inciampo</dc:title>
  <dc:creator>Alunni</dc:creator>
  <cp:lastModifiedBy>Simona Ciapanna</cp:lastModifiedBy>
  <cp:revision>56</cp:revision>
  <dcterms:created xsi:type="dcterms:W3CDTF">2019-04-09T12:35:16Z</dcterms:created>
  <dcterms:modified xsi:type="dcterms:W3CDTF">2019-06-01T18:44:50Z</dcterms:modified>
</cp:coreProperties>
</file>